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68" r:id="rId2"/>
    <p:sldId id="277" r:id="rId3"/>
    <p:sldId id="285" r:id="rId4"/>
    <p:sldId id="278" r:id="rId5"/>
    <p:sldId id="470" r:id="rId6"/>
    <p:sldId id="279" r:id="rId7"/>
    <p:sldId id="280" r:id="rId8"/>
    <p:sldId id="281" r:id="rId9"/>
    <p:sldId id="282" r:id="rId10"/>
    <p:sldId id="465" r:id="rId11"/>
    <p:sldId id="466" r:id="rId12"/>
    <p:sldId id="295" r:id="rId13"/>
    <p:sldId id="469" r:id="rId14"/>
    <p:sldId id="287" r:id="rId15"/>
    <p:sldId id="289" r:id="rId16"/>
    <p:sldId id="301" r:id="rId17"/>
    <p:sldId id="296" r:id="rId18"/>
    <p:sldId id="297" r:id="rId19"/>
    <p:sldId id="298" r:id="rId20"/>
    <p:sldId id="299" r:id="rId21"/>
    <p:sldId id="300" r:id="rId22"/>
    <p:sldId id="263" r:id="rId23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4C294-9503-48AD-86AC-CAC00501DA56}" v="27" dt="2023-10-16T05:46:37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209" autoAdjust="0"/>
  </p:normalViewPr>
  <p:slideViewPr>
    <p:cSldViewPr>
      <p:cViewPr>
        <p:scale>
          <a:sx n="80" d="100"/>
          <a:sy n="80" d="100"/>
        </p:scale>
        <p:origin x="94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282" cy="5016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344" y="1"/>
            <a:ext cx="2985282" cy="5016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D4EEB-40D5-4DF6-AAC2-892EA9CF3420}" type="datetimeFigureOut">
              <a:rPr lang="en-US" smtClean="0"/>
              <a:pPr/>
              <a:t>12/10/2024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8505"/>
            <a:ext cx="2985282" cy="501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344" y="9518505"/>
            <a:ext cx="2985282" cy="501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E7B8A-81BE-4BEF-AEB1-571453C2CCA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562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4870" cy="501093"/>
          </a:xfrm>
          <a:prstGeom prst="rect">
            <a:avLst/>
          </a:prstGeom>
        </p:spPr>
        <p:txBody>
          <a:bodyPr vert="horz" lIns="94220" tIns="47110" rIns="94220" bIns="4711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701" y="2"/>
            <a:ext cx="2984870" cy="501093"/>
          </a:xfrm>
          <a:prstGeom prst="rect">
            <a:avLst/>
          </a:prstGeom>
        </p:spPr>
        <p:txBody>
          <a:bodyPr vert="horz" lIns="94220" tIns="47110" rIns="94220" bIns="47110" rtlCol="0"/>
          <a:lstStyle>
            <a:lvl1pPr algn="r">
              <a:defRPr sz="1200"/>
            </a:lvl1pPr>
          </a:lstStyle>
          <a:p>
            <a:fld id="{6AFDC214-49DD-4E2D-B243-B535EBD3F8FF}" type="datetimeFigureOut">
              <a:rPr lang="en-US" smtClean="0"/>
              <a:pPr/>
              <a:t>12/10/2024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50888"/>
            <a:ext cx="6675437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0" tIns="47110" rIns="94220" bIns="4711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4220" tIns="47110" rIns="94220" bIns="4711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519056"/>
            <a:ext cx="2984870" cy="501093"/>
          </a:xfrm>
          <a:prstGeom prst="rect">
            <a:avLst/>
          </a:prstGeom>
        </p:spPr>
        <p:txBody>
          <a:bodyPr vert="horz" lIns="94220" tIns="47110" rIns="94220" bIns="4711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701" y="9519056"/>
            <a:ext cx="2984870" cy="501093"/>
          </a:xfrm>
          <a:prstGeom prst="rect">
            <a:avLst/>
          </a:prstGeom>
        </p:spPr>
        <p:txBody>
          <a:bodyPr vert="horz" lIns="94220" tIns="47110" rIns="94220" bIns="47110" rtlCol="0" anchor="b"/>
          <a:lstStyle>
            <a:lvl1pPr algn="r">
              <a:defRPr sz="1200"/>
            </a:lvl1pPr>
          </a:lstStyle>
          <a:p>
            <a:fld id="{DEEE73FB-E3F2-4EB9-BFE6-23936CB2245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88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ED959FE-0A0F-08EB-78B6-39D661594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1D3B66B-3B87-D945-81A4-2513EE2DA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363" y="750888"/>
            <a:ext cx="6675437" cy="3756025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D67CB50-01EF-7FB3-BEA8-5C1AE617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F2096-C96C-015A-8E5B-C8E882BA8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E73FB-E3F2-4EB9-BFE6-23936CB22456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6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A0B7-B18C-4681-92CC-BABABE8AD4E0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D6391-FD4C-462C-9CF6-5C8FDA2EC8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18FBAAF-7F84-BA36-98D2-D10EF27B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esktop\KASSIA lOGO.jpg">
            <a:extLst>
              <a:ext uri="{FF2B5EF4-FFF2-40B4-BE49-F238E27FC236}">
                <a16:creationId xmlns="" xmlns:a16="http://schemas.microsoft.com/office/drawing/2014/main" id="{3DBB11DA-EBB8-D2E8-B7DB-839E909F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 l="25793" t="34524" r="65315" b="27616"/>
          <a:stretch>
            <a:fillRect/>
          </a:stretch>
        </p:blipFill>
        <p:spPr bwMode="auto">
          <a:xfrm>
            <a:off x="0" y="152400"/>
            <a:ext cx="3276600" cy="6563226"/>
          </a:xfrm>
          <a:prstGeom prst="rect">
            <a:avLst/>
          </a:prstGeom>
          <a:noFill/>
        </p:spPr>
      </p:pic>
      <p:pic>
        <p:nvPicPr>
          <p:cNvPr id="2" name="Picture 2" descr="Green wave abstract backgrounds for powerpoint templates Green wave abstract backgrounds for powerpoint templates">
            <a:extLst>
              <a:ext uri="{FF2B5EF4-FFF2-40B4-BE49-F238E27FC236}">
                <a16:creationId xmlns="" xmlns:a16="http://schemas.microsoft.com/office/drawing/2014/main" id="{D68622FC-0415-4F31-AF34-3435D2B1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5FBED"/>
              </a:clrFrom>
              <a:clrTo>
                <a:srgbClr val="F5FBED">
                  <a:alpha val="0"/>
                </a:srgbClr>
              </a:clrTo>
            </a:clrChange>
          </a:blip>
          <a:srcRect r="7843"/>
          <a:stretch>
            <a:fillRect/>
          </a:stretch>
        </p:blipFill>
        <p:spPr bwMode="auto">
          <a:xfrm>
            <a:off x="9829800" y="0"/>
            <a:ext cx="23622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22A39D3-7298-54EE-F906-878DA863C828}"/>
              </a:ext>
            </a:extLst>
          </p:cNvPr>
          <p:cNvSpPr txBox="1"/>
          <p:nvPr/>
        </p:nvSpPr>
        <p:spPr>
          <a:xfrm>
            <a:off x="762000" y="2209800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Algerian" panose="04020705040A02060702" pitchFamily="82" charset="0"/>
                <a:cs typeface="Times New Roman" pitchFamily="18" charset="0"/>
              </a:rPr>
              <a:t> WELCOME 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lgerian" panose="04020705040A02060702" pitchFamily="82" charset="0"/>
                <a:cs typeface="Times New Roman" pitchFamily="18" charset="0"/>
              </a:rPr>
              <a:t>TO 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lgerian" panose="04020705040A02060702" pitchFamily="82" charset="0"/>
                <a:cs typeface="Times New Roman" pitchFamily="18" charset="0"/>
              </a:rPr>
              <a:t>KARNATAKA SMALL SCALE INDUSTRIES ASSOCIATION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VIJAYANAGAR, BANGALORE </a:t>
            </a:r>
            <a:endParaRPr lang="en-IN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admin\Desktop\KASSIA lOGO.jpg">
            <a:extLst>
              <a:ext uri="{FF2B5EF4-FFF2-40B4-BE49-F238E27FC236}">
                <a16:creationId xmlns="" xmlns:a16="http://schemas.microsoft.com/office/drawing/2014/main" id="{1060166A-DCAF-FE8A-B290-E9355A27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6667" t="19380" r="17708" b="17145"/>
          <a:stretch>
            <a:fillRect/>
          </a:stretch>
        </p:blipFill>
        <p:spPr bwMode="auto">
          <a:xfrm>
            <a:off x="4275080" y="332124"/>
            <a:ext cx="3641840" cy="167640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D149F8-AB69-692F-46FD-3A313C1AE7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836712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350D4D5-CEB1-2834-791E-6EFE01EE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E811479-FB12-8A8B-69F2-5333341BFE8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C:\Users\admin\Desktop\KASSIA lOGO.jpg">
              <a:extLst>
                <a:ext uri="{FF2B5EF4-FFF2-40B4-BE49-F238E27FC236}">
                  <a16:creationId xmlns="" xmlns:a16="http://schemas.microsoft.com/office/drawing/2014/main" id="{75DA0163-3CFF-5DF9-DAC0-8113C4D4C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11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AE675D91-EE18-56F7-9776-3EE0BBF1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D3B500CE-E397-F0A2-A7E1-2253440E50F5}"/>
              </a:ext>
            </a:extLst>
          </p:cNvPr>
          <p:cNvSpPr txBox="1">
            <a:spLocks noChangeArrowheads="1"/>
          </p:cNvSpPr>
          <p:nvPr/>
        </p:nvSpPr>
        <p:spPr>
          <a:xfrm>
            <a:off x="2711624" y="1068456"/>
            <a:ext cx="7803975" cy="5637144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MSME Advisory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Reserve Bank of India – SLBC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Engineering Export Promotion Council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RBI Empowered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MSME Development Board, New Delhi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ESIC Regional Advisory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Regional Committee E.P.F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Customs, Central Excise, Regional Advisory Committee &amp; Public grievance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NSIC Technical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DGS &amp; 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JD-GFT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E46777-17C1-F81A-871E-5D892817B48E}"/>
              </a:ext>
            </a:extLst>
          </p:cNvPr>
          <p:cNvSpPr txBox="1"/>
          <p:nvPr/>
        </p:nvSpPr>
        <p:spPr>
          <a:xfrm>
            <a:off x="2533732" y="83236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mbria" pitchFamily="18" charset="0"/>
              </a:rPr>
              <a:t>KASSIA REPRESENTATION IN VARIOUS BOARDS: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1B67333-BE94-F00C-0BF5-B9D2DBA35F9F}"/>
              </a:ext>
            </a:extLst>
          </p:cNvPr>
          <p:cNvSpPr txBox="1"/>
          <p:nvPr/>
        </p:nvSpPr>
        <p:spPr>
          <a:xfrm>
            <a:off x="2654135" y="60662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dirty="0">
                <a:solidFill>
                  <a:srgbClr val="811111"/>
                </a:solidFill>
                <a:latin typeface="Roboto Slab" panose="020F0502020204030204" pitchFamily="2" charset="0"/>
              </a:rPr>
              <a:t>GOVERNMENT OF INDIA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EC6FD5E-CAC1-9187-D9AA-722A3E063D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13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9EBA32C-3E10-D6C6-7F9A-F572E272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8561140-30FB-CB63-B188-23DEB56E94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C:\Users\admin\Desktop\KASSIA lOGO.jpg">
              <a:extLst>
                <a:ext uri="{FF2B5EF4-FFF2-40B4-BE49-F238E27FC236}">
                  <a16:creationId xmlns="" xmlns:a16="http://schemas.microsoft.com/office/drawing/2014/main" id="{6BC2A459-11BA-6C92-8151-E322DCB6D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9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CEEBB91B-F7A7-BA66-ABE9-A51694EC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97733AFA-7366-4F64-260C-31288F005E02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1052736"/>
            <a:ext cx="6240015" cy="5637144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Karnataka Small Scale Industries Development Corporation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Karnataka Centre for Technological Upgradation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VTPC Governing Council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 err="1">
                <a:latin typeface="Times New Roman" pitchFamily="18" charset="0"/>
                <a:cs typeface="Times New Roman" pitchFamily="18" charset="0"/>
              </a:rPr>
              <a:t>Labour</a:t>
            </a: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 Advisory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Minimum Wages Advisory Board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KSPC Governing Council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Vision Group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KIADB Advisory Board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Government Tool Room &amp; Training Centre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Regional Direct Taxes Advisory Committee of Karnataka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Commercial Taxes Consultative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Special Task Force in Infrastructure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Process Food Advisory Committee-S-Region</a:t>
            </a:r>
            <a:endParaRPr lang="en-IN" alt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3A54DD3-92B1-0BE7-6906-99B2498D2CA2}"/>
              </a:ext>
            </a:extLst>
          </p:cNvPr>
          <p:cNvSpPr txBox="1"/>
          <p:nvPr/>
        </p:nvSpPr>
        <p:spPr>
          <a:xfrm>
            <a:off x="2109936" y="11663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mbria" pitchFamily="18" charset="0"/>
              </a:rPr>
              <a:t>KASSIA REPRESENTATION IN VARIOUS BOARDS: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19572F-3A4C-4540-1E17-58F11F5A32FF}"/>
              </a:ext>
            </a:extLst>
          </p:cNvPr>
          <p:cNvSpPr txBox="1"/>
          <p:nvPr/>
        </p:nvSpPr>
        <p:spPr>
          <a:xfrm>
            <a:off x="2423592" y="60662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dirty="0">
                <a:solidFill>
                  <a:srgbClr val="701717"/>
                </a:solidFill>
                <a:latin typeface="Roboto Slab" pitchFamily="2" charset="0"/>
              </a:rPr>
              <a:t>GOVERNMENT OF KARNATAKA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="" xmlns:a16="http://schemas.microsoft.com/office/drawing/2014/main" id="{2BBB7439-9571-2CEE-6D17-88588278566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041589"/>
            <a:ext cx="5616624" cy="5637144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MSE-Industrial Facilitation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Rajiv Gandhi </a:t>
            </a:r>
            <a:r>
              <a:rPr lang="en-US" altLang="en-US" sz="1600" b="1" dirty="0" err="1">
                <a:latin typeface="Times New Roman" pitchFamily="18" charset="0"/>
                <a:cs typeface="Times New Roman" pitchFamily="18" charset="0"/>
              </a:rPr>
              <a:t>Udyami</a:t>
            </a: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 Mitra Scrutiny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BESCOM Technical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KERC Advisory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All District Single Window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Industrial Effluent Management Committee of KSPCB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Karnataka Vocational Training and Skill Development Corporation Ltd.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State Planning Board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Dual System of Training implementing committee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State Level Committee on Standardization (SLCS)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Invest Karnataka – 2022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Permanent Trade Facilitation Committee (PTFC)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1600" b="1" dirty="0">
                <a:latin typeface="Times New Roman" pitchFamily="18" charset="0"/>
                <a:cs typeface="Times New Roman" pitchFamily="18" charset="0"/>
              </a:rPr>
              <a:t>Customs Clearance Facilitation Committee (CCFC)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B88E58-F565-A61F-7A49-99181B5B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897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66F2AF5-6489-D477-8B3C-664BD5D08D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355888C1-4E80-74B7-5276-7B2591284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5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94756AA8-2828-A314-879C-2B1889E84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pic>
        <p:nvPicPr>
          <p:cNvPr id="8" name="Picture 2" descr="C:\Users\admin\Desktop\KASSIA lOGO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 l="25793" t="34524" r="65315" b="27616"/>
          <a:stretch>
            <a:fillRect/>
          </a:stretch>
        </p:blipFill>
        <p:spPr bwMode="auto">
          <a:xfrm>
            <a:off x="1524001" y="1295400"/>
            <a:ext cx="1917865" cy="4191000"/>
          </a:xfrm>
          <a:prstGeom prst="rect">
            <a:avLst/>
          </a:prstGeom>
          <a:noFill/>
        </p:spPr>
      </p:pic>
      <p:pic>
        <p:nvPicPr>
          <p:cNvPr id="9" name="Picture 3" descr="D:\KCOEI\Master Plan.jpg"/>
          <p:cNvPicPr>
            <a:picLocks noChangeAspect="1" noChangeArrowheads="1"/>
          </p:cNvPicPr>
          <p:nvPr/>
        </p:nvPicPr>
        <p:blipFill rotWithShape="1">
          <a:blip r:embed="rId4" cstate="print"/>
          <a:srcRect t="7317"/>
          <a:stretch/>
        </p:blipFill>
        <p:spPr bwMode="auto">
          <a:xfrm>
            <a:off x="0" y="881608"/>
            <a:ext cx="12192000" cy="6204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23392" y="0"/>
            <a:ext cx="9753600" cy="881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2060"/>
                </a:solidFill>
                <a:latin typeface="Cambria" pitchFamily="18" charset="0"/>
              </a:rPr>
              <a:t>“KASSIA CENTRE OF EXCELLENCE  &amp; INNOVATION (KCOE&amp;I)”</a:t>
            </a:r>
            <a:r>
              <a:rPr lang="en-US" sz="2800" b="1" dirty="0">
                <a:solidFill>
                  <a:srgbClr val="7030A0"/>
                </a:solidFill>
                <a:latin typeface="Cambria" pitchFamily="18" charset="0"/>
              </a:rPr>
              <a:t/>
            </a:r>
            <a:br>
              <a:rPr lang="en-US" sz="2800" b="1" dirty="0">
                <a:solidFill>
                  <a:srgbClr val="7030A0"/>
                </a:solidFill>
                <a:latin typeface="Cambria" pitchFamily="18" charset="0"/>
              </a:rPr>
            </a:br>
            <a:r>
              <a:rPr lang="en-US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sz="1800" b="1" dirty="0">
                <a:solidFill>
                  <a:srgbClr val="C70924"/>
                </a:solidFill>
                <a:latin typeface="Cambria" pitchFamily="18" charset="0"/>
              </a:rPr>
              <a:t>AT DOBASPET BANGALORE RURAL DIST. KARNATAKA</a:t>
            </a:r>
            <a:endParaRPr lang="en-IN" sz="2000" b="1" dirty="0">
              <a:solidFill>
                <a:srgbClr val="C70924"/>
              </a:solidFill>
              <a:latin typeface="Cambria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-27384"/>
            <a:ext cx="1080120" cy="1005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A222DA6-699A-2A98-D8C2-1467C89A55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44624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A7017065-C77C-8D28-DC40-0A44857F59D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C:\Users\admin\Desktop\KASSIA lOGO.jpg">
              <a:extLst>
                <a:ext uri="{FF2B5EF4-FFF2-40B4-BE49-F238E27FC236}">
                  <a16:creationId xmlns="" xmlns:a16="http://schemas.microsoft.com/office/drawing/2014/main" id="{CB860060-5EF2-2401-B638-67DB28E82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9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0325CDDB-062D-9F8C-CA88-37F4AC76C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932" y="0"/>
            <a:ext cx="7346868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b="1" dirty="0">
                <a:solidFill>
                  <a:srgbClr val="002060"/>
                </a:solidFill>
                <a:latin typeface="Arial" charset="0"/>
                <a:ea typeface="+mn-ea"/>
                <a:cs typeface="+mn-cs"/>
              </a:rPr>
              <a:t>KASSIA CENTRE OF EXCELLENCE AND INNOVATION (K.C.O.E &amp; 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072480"/>
            <a:ext cx="10526960" cy="48768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None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The prestigious project of KASSIA coming up at Plot No.4, </a:t>
            </a:r>
            <a:r>
              <a:rPr lang="en-US" altLang="en-US" sz="2400" b="1" dirty="0" err="1">
                <a:latin typeface="Times New Roman" pitchFamily="18" charset="0"/>
                <a:cs typeface="Times New Roman" pitchFamily="18" charset="0"/>
              </a:rPr>
              <a:t>Avverahalli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Industrial Area, </a:t>
            </a:r>
            <a:r>
              <a:rPr lang="en-US" altLang="en-US" sz="2400" b="1" dirty="0" err="1">
                <a:latin typeface="Times New Roman" pitchFamily="18" charset="0"/>
                <a:cs typeface="Times New Roman" pitchFamily="18" charset="0"/>
              </a:rPr>
              <a:t>Dobaspet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4th Phase, </a:t>
            </a:r>
            <a:r>
              <a:rPr lang="en-US" altLang="en-US" sz="2400" b="1" dirty="0" err="1">
                <a:latin typeface="Times New Roman" pitchFamily="18" charset="0"/>
                <a:cs typeface="Times New Roman" pitchFamily="18" charset="0"/>
              </a:rPr>
              <a:t>Nelamangala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Taluk.</a:t>
            </a:r>
            <a:endParaRPr lang="en-US" sz="2800" b="1" dirty="0">
              <a:solidFill>
                <a:prstClr val="black"/>
              </a:solidFill>
            </a:endParaRPr>
          </a:p>
          <a:p>
            <a:pPr marL="457200" indent="-457200">
              <a:lnSpc>
                <a:spcPct val="150000"/>
              </a:lnSpc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Arial" charset="0"/>
              </a:rPr>
              <a:t>Has the following components: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Exhibition Centre spread over 50,000 </a:t>
            </a:r>
            <a:r>
              <a:rPr lang="en-IN" altLang="en-US" sz="2400" b="1" dirty="0" err="1">
                <a:latin typeface="Times New Roman" pitchFamily="18" charset="0"/>
                <a:cs typeface="Times New Roman" pitchFamily="18" charset="0"/>
              </a:rPr>
              <a:t>Sq.Ft</a:t>
            </a:r>
            <a:endParaRPr lang="en-I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6 Learning Centres (Academic Block)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6 Technology Centres (Workshop Block)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Administrative Block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Food Court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Facilities (DG Room, Greenery, Security etc)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D5145D-266D-E776-4D9C-767F28229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13" y="5127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4930248-4709-5A4F-14EA-5FBAE3520FE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C:\Users\admin\Desktop\KASSIA lOGO.jpg">
              <a:extLst>
                <a:ext uri="{FF2B5EF4-FFF2-40B4-BE49-F238E27FC236}">
                  <a16:creationId xmlns="" xmlns:a16="http://schemas.microsoft.com/office/drawing/2014/main" id="{42877A58-B237-AC68-02AE-A0EB9EE92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6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CA94777A-737E-A98B-45A9-0CED51AB5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0"/>
            <a:ext cx="6934200" cy="6858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  <a:ea typeface="+mn-ea"/>
                <a:cs typeface="+mn-cs"/>
              </a:rPr>
              <a:t>PROJECT HIGHLIGHTS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9906000" cy="5562600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An exclusive State-of-Art Exhibition Centre that provides ample scope for MSME of the Globe to showcase their products &amp; technology.</a:t>
            </a:r>
          </a:p>
          <a:p>
            <a:pPr marL="457200" indent="-457200" algn="just"/>
            <a:endParaRPr lang="en-I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Marketing Enabling Centre with Digital Marketing and Development Facilities.</a:t>
            </a:r>
          </a:p>
          <a:p>
            <a:pPr marL="457200" indent="-457200" algn="just"/>
            <a:endParaRPr lang="en-I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Innovation Assistance Programme that would give ‘Break-through’ solutions to your needs.</a:t>
            </a:r>
          </a:p>
          <a:p>
            <a:pPr marL="457200" indent="-457200" algn="just"/>
            <a:endParaRPr lang="en-I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Skill Building and Development Centre that would focus on MSME talent needs as also developmental needs – includes Entrepreneurship Development Programmes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F901F65-02BC-B105-D118-BE545D2602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89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FFC6E1-BEC7-6757-530F-9AC736677A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C:\Users\admin\Desktop\KASSIA lOGO.jpg">
              <a:extLst>
                <a:ext uri="{FF2B5EF4-FFF2-40B4-BE49-F238E27FC236}">
                  <a16:creationId xmlns="" xmlns:a16="http://schemas.microsoft.com/office/drawing/2014/main" id="{402A08CE-8172-8FE4-8B6C-BA68E0E13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6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CFA34C23-314D-B825-FBE6-2B3878F8B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0"/>
            <a:ext cx="6934200" cy="685800"/>
          </a:xfrm>
        </p:spPr>
        <p:txBody>
          <a:bodyPr>
            <a:normAutofit/>
          </a:bodyPr>
          <a:lstStyle/>
          <a:p>
            <a:r>
              <a:rPr lang="en-IN" altLang="en-US" sz="2000" b="1" dirty="0">
                <a:solidFill>
                  <a:srgbClr val="002060"/>
                </a:solidFill>
                <a:latin typeface="Arial" charset="0"/>
                <a:ea typeface="+mn-ea"/>
                <a:cs typeface="+mn-cs"/>
              </a:rPr>
              <a:t>CORE SUBJECTS OF LEARNING CENTRES</a:t>
            </a:r>
            <a:endParaRPr lang="en-US" altLang="en-US" sz="2000" b="1" dirty="0">
              <a:solidFill>
                <a:srgbClr val="00206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19200" y="1088572"/>
            <a:ext cx="9829800" cy="5540828"/>
          </a:xfrm>
        </p:spPr>
        <p:txBody>
          <a:bodyPr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Driven by industry needs; Employment opportunities &amp; R.O.I to KASSIA while building Brand Image through Garments &amp; Footwear.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CNC Programming &amp; Operation;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Light Industrial Fabrication and Welding;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Basics of Electrical and Electronics Engineering;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Apparel Making (Uniforms for KASSIA members);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Footwear Uppers – Including Safety shoes.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en-US" sz="2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200" b="1" dirty="0">
                <a:solidFill>
                  <a:prstClr val="black"/>
                </a:solidFill>
              </a:rPr>
              <a:t>Artificial Intelligence &amp; Robotics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58FEA3-7883-85F7-FDD3-D5C4B06D2C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897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1B7B145-B0CD-9BFF-7E65-52262657506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C:\Users\admin\Desktop\KASSIA lOGO.jpg">
              <a:extLst>
                <a:ext uri="{FF2B5EF4-FFF2-40B4-BE49-F238E27FC236}">
                  <a16:creationId xmlns="" xmlns:a16="http://schemas.microsoft.com/office/drawing/2014/main" id="{E9656E39-1B1A-3289-6C2F-9BB81D939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6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E6100F4D-BCBA-FB65-F989-CCB8CBD98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0"/>
            <a:ext cx="6934200" cy="685800"/>
          </a:xfrm>
        </p:spPr>
        <p:txBody>
          <a:bodyPr>
            <a:normAutofit/>
          </a:bodyPr>
          <a:lstStyle/>
          <a:p>
            <a:r>
              <a:rPr lang="en-IN" altLang="en-US" sz="2000" b="1" dirty="0">
                <a:solidFill>
                  <a:srgbClr val="002060"/>
                </a:solidFill>
                <a:latin typeface="Arial" charset="0"/>
                <a:ea typeface="+mn-ea"/>
                <a:cs typeface="+mn-cs"/>
              </a:rPr>
              <a:t>INNOVATION ASSISTANCE PROGRAM</a:t>
            </a:r>
            <a:endParaRPr lang="en-US" altLang="en-US" sz="2000" b="1" dirty="0">
              <a:solidFill>
                <a:srgbClr val="00206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9829800" cy="5257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Intended to get young engineering minds to work on live projects that are of concern to the industry – Guided by </a:t>
            </a:r>
          </a:p>
          <a:p>
            <a:pPr>
              <a:buNone/>
            </a:pPr>
            <a:r>
              <a:rPr lang="en-US" sz="2400" b="1" dirty="0">
                <a:solidFill>
                  <a:prstClr val="black"/>
                </a:solidFill>
              </a:rPr>
              <a:t>      Entrepreneurs/Institutions/R&amp;D Centers / Subject  Experts.</a:t>
            </a:r>
          </a:p>
          <a:p>
            <a:endParaRPr lang="en-US" sz="24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Newer Learning Initiatives (Like Manufacturing Associates &amp; Manufacturing Technical Assistant)</a:t>
            </a:r>
          </a:p>
          <a:p>
            <a:endParaRPr lang="en-US" sz="24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Strong Industry-Institute connect that would leverage strong base of KASSIA to student –Industry-Institute fraternity.</a:t>
            </a:r>
          </a:p>
          <a:p>
            <a:endParaRPr lang="en-US" sz="24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Would also build a strong K-CONSULT team that would highlight Management Consultancy Segment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235936-691C-47B3-4106-3BA575D893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89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004 (1).jpg"/>
          <p:cNvPicPr>
            <a:picLocks noChangeAspect="1"/>
          </p:cNvPicPr>
          <p:nvPr/>
        </p:nvPicPr>
        <p:blipFill rotWithShape="1">
          <a:blip r:embed="rId2" cstate="print"/>
          <a:srcRect l="733" t="19224" r="527" b="2512"/>
          <a:stretch/>
        </p:blipFill>
        <p:spPr bwMode="auto">
          <a:xfrm>
            <a:off x="1" y="0"/>
            <a:ext cx="12192000" cy="594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185192"/>
            <a:ext cx="8286800" cy="5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</a:rPr>
              <a:t>INTERNATIONAL EXHIBITION CENTRE</a:t>
            </a:r>
            <a:endParaRPr lang="en-IN" altLang="en-US" sz="2000" b="1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CEFC34-C0C4-CB4B-F132-BFEF71FFC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53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8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002 (4).jpg"/>
          <p:cNvPicPr>
            <a:picLocks noChangeAspect="1"/>
          </p:cNvPicPr>
          <p:nvPr/>
        </p:nvPicPr>
        <p:blipFill rotWithShape="1">
          <a:blip r:embed="rId2" cstate="print"/>
          <a:srcRect r="3226"/>
          <a:stretch/>
        </p:blipFill>
        <p:spPr bwMode="auto">
          <a:xfrm>
            <a:off x="0" y="0"/>
            <a:ext cx="12184264" cy="6477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185192"/>
            <a:ext cx="8286800" cy="5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</a:rPr>
              <a:t>ADMIN BLOCK</a:t>
            </a:r>
            <a:endParaRPr lang="en-IN" altLang="en-US" sz="2000" b="1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AEB271E-1B6A-8CDC-7E75-FD1BE91D2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29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Academic block.jpg"/>
          <p:cNvPicPr>
            <a:picLocks noChangeAspect="1"/>
          </p:cNvPicPr>
          <p:nvPr/>
        </p:nvPicPr>
        <p:blipFill>
          <a:blip r:embed="rId2" cstate="print"/>
          <a:srcRect l="10626" t="11037" r="10063" b="12627"/>
          <a:stretch>
            <a:fillRect/>
          </a:stretch>
        </p:blipFill>
        <p:spPr bwMode="auto">
          <a:xfrm>
            <a:off x="0" y="-12701"/>
            <a:ext cx="12192000" cy="684541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185192"/>
            <a:ext cx="5029200" cy="5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</a:rPr>
              <a:t>ACADEMIC BLOCK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9DACB37-DD1D-0665-FA2F-A84E6CFFF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44624"/>
            <a:ext cx="1440160" cy="7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9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F70DD378-5FBF-E278-4F62-28DBD1DA11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2" descr="C:\Users\admin\Desktop\KASSIA lOGO.jpg">
              <a:extLst>
                <a:ext uri="{FF2B5EF4-FFF2-40B4-BE49-F238E27FC236}">
                  <a16:creationId xmlns="" xmlns:a16="http://schemas.microsoft.com/office/drawing/2014/main" id="{B656FD1E-6903-042D-5567-A3ABF914A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5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13D61C46-E5AB-DDF2-A59A-FB51DFA9C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1344" y="1181100"/>
            <a:ext cx="11017224" cy="4648200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endParaRPr lang="en-US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To make KASSIA a leading catalyst for advancement of MSMEs in Karnataka and National leader in supporting MSME development    </a:t>
            </a:r>
          </a:p>
          <a:p>
            <a:pPr marL="342900" indent="-342900" algn="ctr">
              <a:spcBef>
                <a:spcPct val="20000"/>
              </a:spcBef>
              <a:defRPr/>
            </a:pPr>
            <a:endParaRPr lang="en-US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MISSION</a:t>
            </a:r>
            <a:endParaRPr lang="en-US" alt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To promote, support and guide the MSMEs in Karnataka to realize their true potential and influence public policy towards that end and foster a climate in which MSMEs can operate profitably by encouraging and promoting positive well balanced economic growth.</a:t>
            </a:r>
          </a:p>
          <a:p>
            <a:pPr marL="342900" indent="-342900" algn="ctr">
              <a:spcBef>
                <a:spcPct val="20000"/>
              </a:spcBef>
              <a:defRPr/>
            </a:pPr>
            <a:endParaRPr lang="en-US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89" y="83096"/>
            <a:ext cx="2011695" cy="10734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workshop block.jpg"/>
          <p:cNvPicPr>
            <a:picLocks noChangeAspect="1"/>
          </p:cNvPicPr>
          <p:nvPr/>
        </p:nvPicPr>
        <p:blipFill>
          <a:blip r:embed="rId2" cstate="print"/>
          <a:srcRect l="3313" t="11832" r="3876" b="15012"/>
          <a:stretch>
            <a:fillRect/>
          </a:stretch>
        </p:blipFill>
        <p:spPr bwMode="auto">
          <a:xfrm>
            <a:off x="-1" y="0"/>
            <a:ext cx="12039601" cy="66728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181600" y="185192"/>
            <a:ext cx="5086400" cy="5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</a:rPr>
              <a:t>TECHNOLOGY CENTRE</a:t>
            </a:r>
            <a:endParaRPr lang="en-IN" altLang="en-US" sz="2000" b="1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778CDDB-D621-D552-B970-F322548D4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44624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Canteen block.jpg"/>
          <p:cNvPicPr>
            <a:picLocks noChangeAspect="1"/>
          </p:cNvPicPr>
          <p:nvPr/>
        </p:nvPicPr>
        <p:blipFill>
          <a:blip r:embed="rId2" cstate="print"/>
          <a:srcRect l="10063" t="5470" r="11188" b="3879"/>
          <a:stretch>
            <a:fillRect/>
          </a:stretch>
        </p:blipFill>
        <p:spPr bwMode="auto">
          <a:xfrm>
            <a:off x="25400" y="12700"/>
            <a:ext cx="12166600" cy="68453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19800" y="185192"/>
            <a:ext cx="4248200" cy="576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b="1" dirty="0">
                <a:solidFill>
                  <a:srgbClr val="002060"/>
                </a:solidFill>
                <a:latin typeface="Arial" charset="0"/>
              </a:rPr>
              <a:t>FOOD COURT</a:t>
            </a:r>
            <a:endParaRPr lang="en-IN" altLang="en-US" sz="2000" b="1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0560496" y="185192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9243F5-2924-420C-A3D7-EC64A6AE00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1363160"/>
            <a:ext cx="1545907" cy="8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06DAF52-A5DA-A52C-1487-430881CC0A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C:\Users\admin\Desktop\KASSIA lOGO.jpg">
              <a:extLst>
                <a:ext uri="{FF2B5EF4-FFF2-40B4-BE49-F238E27FC236}">
                  <a16:creationId xmlns="" xmlns:a16="http://schemas.microsoft.com/office/drawing/2014/main" id="{5AF33758-3C4E-3B5A-5474-6A4EE47CA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8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0D802DA1-9155-A855-952A-934B9A965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4" name="TextBox 3"/>
          <p:cNvSpPr txBox="1"/>
          <p:nvPr/>
        </p:nvSpPr>
        <p:spPr>
          <a:xfrm>
            <a:off x="2667000" y="268495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b="1" i="1" dirty="0">
                <a:solidFill>
                  <a:srgbClr val="002060"/>
                </a:solidFill>
                <a:latin typeface="Arial" charset="0"/>
              </a:rPr>
              <a:t>THANK  YOU</a:t>
            </a:r>
            <a:endParaRPr lang="en-IN" altLang="en-US" sz="4400" b="1" i="1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4F2B367-16D6-1320-74C8-68B9F88EE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3493B81-44D4-D00E-38AE-34E01ED967B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DBAD0138-0E3D-1FB8-4315-D154DBB81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5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99C9E9E0-09F1-091F-C83E-D93DDBF5D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4" name="TextBox 3"/>
          <p:cNvSpPr txBox="1"/>
          <p:nvPr/>
        </p:nvSpPr>
        <p:spPr>
          <a:xfrm>
            <a:off x="2438400" y="159604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mbria" pitchFamily="18" charset="0"/>
              </a:rPr>
              <a:t> </a:t>
            </a:r>
            <a:r>
              <a:rPr lang="en-IN" sz="2400" b="1" dirty="0">
                <a:solidFill>
                  <a:srgbClr val="002060"/>
                </a:solidFill>
                <a:latin typeface="Cambria" pitchFamily="18" charset="0"/>
              </a:rPr>
              <a:t>ABOUT  KARNATAKA SMALL SCALE  INDUSTRIES    </a:t>
            </a:r>
            <a:br>
              <a:rPr lang="en-IN" sz="2400" b="1" dirty="0">
                <a:solidFill>
                  <a:srgbClr val="002060"/>
                </a:solidFill>
                <a:latin typeface="Cambria" pitchFamily="18" charset="0"/>
              </a:rPr>
            </a:br>
            <a:r>
              <a:rPr lang="en-IN" sz="2400" b="1" dirty="0">
                <a:solidFill>
                  <a:srgbClr val="002060"/>
                </a:solidFill>
                <a:latin typeface="Cambria" pitchFamily="18" charset="0"/>
              </a:rPr>
              <a:t>   ASSOCIATION   (KASSIA)</a:t>
            </a:r>
            <a:endParaRPr lang="en-IN" sz="16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79376" y="1295400"/>
            <a:ext cx="10645824" cy="51816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KASSIA  is a  voluntary body of  entrepreneurs established in  1949.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Serves as an apex body of Small Industries of  Karnataka.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Represents about 12,800 direct members and 133 affiliated associations.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Stands as the first ISO certified industries association in India. </a:t>
            </a:r>
          </a:p>
          <a:p>
            <a:pPr marL="342900" indent="-342900" algn="just">
              <a:spcBef>
                <a:spcPct val="20000"/>
              </a:spcBef>
              <a:defRPr/>
            </a:pPr>
            <a:r>
              <a:rPr lang="en-US" altLang="en-US" sz="2400" dirty="0">
                <a:latin typeface="Arial" charset="0"/>
              </a:rPr>
              <a:t>    </a:t>
            </a:r>
          </a:p>
          <a:p>
            <a:pPr marL="342900" indent="-342900" algn="just">
              <a:spcBef>
                <a:spcPct val="200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Arial" charset="0"/>
              </a:rPr>
              <a:t>    </a:t>
            </a:r>
            <a:r>
              <a:rPr lang="en-US" altLang="en-US" sz="2400" b="1" dirty="0">
                <a:solidFill>
                  <a:srgbClr val="002060"/>
                </a:solidFill>
                <a:latin typeface="Arial" charset="0"/>
              </a:rPr>
              <a:t>ORGANISATION</a:t>
            </a:r>
          </a:p>
          <a:p>
            <a:pPr marL="342900" indent="-342900" algn="just">
              <a:spcBef>
                <a:spcPct val="20000"/>
              </a:spcBef>
              <a:defRPr/>
            </a:pPr>
            <a:r>
              <a:rPr lang="en-US" altLang="en-US" sz="2400" dirty="0">
                <a:latin typeface="Arial" charset="0"/>
              </a:rPr>
              <a:t>   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Registered under Karnataka Societies Act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Functioning on democratic lines with regular annual AGM, election of Council Members &amp; Office Bearers adhering to constitutional bye-laws and established conventions.             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EE25E6-DCD9-FB32-4F2B-0C93C6AF88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4624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2B74698-5DD7-5415-CFE8-0AD13E28288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D58A0185-D69E-E0E3-433C-76CC3963F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4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BEC1CA8E-CD08-C562-C015-64F9DBD48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07368" y="1229816"/>
            <a:ext cx="10569624" cy="59436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Managed by a Council of  Management consisting of President, Vice President and 62 members directly elected by the General Body.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IN" altLang="en-US" sz="11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Past Presidents and Special Invitees are also part of the system.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IN" altLang="en-US" sz="1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The Council of Management is primarily  responsible for policy formulation  and  imparting guidance and direction to the affairs of the Association.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IN" altLang="en-US" sz="1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There are </a:t>
            </a:r>
            <a:r>
              <a:rPr lang="en-IN" altLang="en-US" sz="2400" b="1" dirty="0" smtClean="0">
                <a:latin typeface="Times New Roman" pitchFamily="18" charset="0"/>
                <a:cs typeface="Times New Roman" pitchFamily="18" charset="0"/>
              </a:rPr>
              <a:t>26 </a:t>
            </a: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Sub committees, on different segments pertaining to Business and Industry 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IN" altLang="en-US" sz="14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400" b="1" dirty="0">
                <a:latin typeface="Times New Roman" pitchFamily="18" charset="0"/>
                <a:cs typeface="Times New Roman" pitchFamily="18" charset="0"/>
              </a:rPr>
              <a:t>A  permanent  Secretariat assist in the implementation of policies and day-to-day administration, under  the guidance of the Office Bearers.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44624"/>
            <a:ext cx="1080120" cy="1005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EDFF0A-9170-F59B-441A-9C3A38D662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9EBA32C-3E10-D6C6-7F9A-F572E272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8561140-30FB-CB63-B188-23DEB56E94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C:\Users\admin\Desktop\KASSIA lOGO.jpg">
              <a:extLst>
                <a:ext uri="{FF2B5EF4-FFF2-40B4-BE49-F238E27FC236}">
                  <a16:creationId xmlns="" xmlns:a16="http://schemas.microsoft.com/office/drawing/2014/main" id="{6BC2A459-11BA-6C92-8151-E322DCB6D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9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CEEBB91B-F7A7-BA66-ABE9-A51694EC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97733AFA-7366-4F64-260C-31288F005E02}"/>
              </a:ext>
            </a:extLst>
          </p:cNvPr>
          <p:cNvSpPr txBox="1">
            <a:spLocks noChangeArrowheads="1"/>
          </p:cNvSpPr>
          <p:nvPr/>
        </p:nvSpPr>
        <p:spPr>
          <a:xfrm>
            <a:off x="407368" y="816192"/>
            <a:ext cx="11017224" cy="5637144"/>
          </a:xfrm>
          <a:prstGeom prst="rect">
            <a:avLst/>
          </a:prstGeom>
        </p:spPr>
        <p:txBody>
          <a:bodyPr numCol="2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Non-Designated Industrial Infrastructure Development-Bangalore Urban, KIADB, BBMP &amp;  BWSSB)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Industrial Infrastructure Development- Mofussil KIADB ISSUES 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KSSIDC - </a:t>
            </a:r>
            <a:r>
              <a:rPr lang="en-US" altLang="en-US" sz="1700" b="1" dirty="0" err="1">
                <a:latin typeface="Times New Roman" pitchFamily="18" charset="0"/>
                <a:cs typeface="Times New Roman" pitchFamily="18" charset="0"/>
              </a:rPr>
              <a:t>B'loe</a:t>
            </a: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 Urban 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KSSIDC- </a:t>
            </a:r>
            <a:r>
              <a:rPr lang="en-US" altLang="en-US" sz="1700" b="1" dirty="0" err="1">
                <a:latin typeface="Times New Roman" pitchFamily="18" charset="0"/>
                <a:cs typeface="Times New Roman" pitchFamily="18" charset="0"/>
              </a:rPr>
              <a:t>B'lore</a:t>
            </a: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 Rural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GST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Energy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Banking &amp; Financial Institution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ESI &amp; PF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Textiles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700" b="1" dirty="0">
                <a:latin typeface="Times New Roman" pitchFamily="18" charset="0"/>
                <a:cs typeface="Times New Roman" pitchFamily="18" charset="0"/>
              </a:rPr>
              <a:t>Women Empowerment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Labour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Laws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Environment &amp; Ecology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Non Designated Industrial </a:t>
            </a:r>
            <a:r>
              <a:rPr lang="en-US" altLang="en-US" sz="1800" b="1" dirty="0" smtClean="0">
                <a:latin typeface="Times New Roman" pitchFamily="18" charset="0"/>
                <a:cs typeface="Times New Roman" pitchFamily="18" charset="0"/>
              </a:rPr>
              <a:t>Area</a:t>
            </a:r>
            <a:endParaRPr lang="en-US" altLang="en-US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Inland Tours &amp; Exhibitions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Overseas Industrial Tours/Exhibitions &amp; Export Promotion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Agro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&amp; Rural Industries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Factories &amp; Boilers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Vendor Development 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Programmes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(Pvt. &amp; Public Sector)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Kassia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Events/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Programmes</a:t>
            </a:r>
            <a:endParaRPr lang="en-US" alt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New Industrial Estate-BEYOND BENGALURU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Kassia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Bulletin/ Circulars &amp; Notifications.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Affiliated Associations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Skill Development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RD&amp; PR / Municipal </a:t>
            </a:r>
            <a:r>
              <a:rPr lang="en-US" altLang="en-US" sz="1800" b="1" dirty="0" smtClean="0">
                <a:latin typeface="Times New Roman" pitchFamily="18" charset="0"/>
                <a:cs typeface="Times New Roman" pitchFamily="18" charset="0"/>
              </a:rPr>
              <a:t>Area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ISO/BIS/</a:t>
            </a:r>
            <a:r>
              <a:rPr lang="en-US" altLang="en-US" b="1" dirty="0" err="1" smtClean="0">
                <a:latin typeface="Times New Roman" pitchFamily="18" charset="0"/>
                <a:cs typeface="Times New Roman" pitchFamily="18" charset="0"/>
              </a:rPr>
              <a:t>GeM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/ZED/Metrology</a:t>
            </a:r>
            <a:endParaRPr lang="en-US" alt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Moffusil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Development committees on each Districts of Karnataka</a:t>
            </a:r>
            <a:endParaRPr lang="en-IN" alt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</a:pPr>
            <a:endParaRPr lang="en-US" alt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3A54DD3-92B1-0BE7-6906-99B2498D2CA2}"/>
              </a:ext>
            </a:extLst>
          </p:cNvPr>
          <p:cNvSpPr txBox="1"/>
          <p:nvPr/>
        </p:nvSpPr>
        <p:spPr>
          <a:xfrm>
            <a:off x="1318791" y="116632"/>
            <a:ext cx="80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Cambria" pitchFamily="18" charset="0"/>
              </a:rPr>
              <a:t>26 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</a:rPr>
              <a:t>Sub committees of KASSIA, on different segments pertaining to Business and Industry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B88E58-F565-A61F-7A49-99181B5B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897" y="83096"/>
            <a:ext cx="2011695" cy="10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7A3D153-5F4A-B2B3-8996-7498251A26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EB2718D7-B8FA-55A2-841C-B4CD2002C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4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4DB8F5C5-FD42-2266-347D-B2AE1105D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07368" y="1088572"/>
            <a:ext cx="11087472" cy="5436772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promote the development of Micro &amp; Small Enterprises in the manufacturing category.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provide facilities for exchange of information, experience and interests among the Small Industries. 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co-operate with industrial, business, educational and research institutions and other organizations in the collection and exchange of information pertaining to Small Industries.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undertake professional, technical and management consultation services.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organize studies, survey and research projects.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establish common service facilities for its members.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mbria" pitchFamily="18" charset="0"/>
              </a:rPr>
              <a:t>ROLES  &amp;  OBJECTIVES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C7A8BE-4743-61D4-A419-7EF091812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26BD4CF-88F5-188F-B40C-CF54E7BA256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C2D9699B-7B91-3A6C-B6B3-99370A473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4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BCCEC722-8EF8-3907-FFD4-D761C37D0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07368" y="1133196"/>
            <a:ext cx="11089232" cy="604022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further the cause of Micro &amp; Small industries by holding consultations with Union and State Government and other bodies.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conduct and participate in National and International Exhibitions and Trade Fairs.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publish books, news-papers, periodicals, pamphlets or any other publications of interest to the MSEs  in the manufacturing Sector.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establish Skill Development Centre, Exhibition centre &amp; conduct Exhibitions for the benefit of MSEs in the manufacturing Sector.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200" b="1" dirty="0">
                <a:latin typeface="Times New Roman" pitchFamily="18" charset="0"/>
                <a:cs typeface="Times New Roman" pitchFamily="18" charset="0"/>
              </a:rPr>
              <a:t>To undertake activities incidental to the attainment of the objectives and towards healthy development of MSEs in the manufacturing Sector.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44624"/>
            <a:ext cx="1080120" cy="1005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F85558F-BA17-45D3-0B0D-9E405A2282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14937D-65EA-5E9E-CD77-23C1848090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C:\Users\admin\Desktop\KASSIA lOGO.jpg">
              <a:extLst>
                <a:ext uri="{FF2B5EF4-FFF2-40B4-BE49-F238E27FC236}">
                  <a16:creationId xmlns="" xmlns:a16="http://schemas.microsoft.com/office/drawing/2014/main" id="{FB7D8B66-9DB8-69F1-0CEF-FDA6BC2DB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11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25515634-27B6-B097-28FF-6F0BB18DD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39416" y="457200"/>
            <a:ext cx="10285784" cy="62484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Operating Information Service for the MSEs in the manufacturing Sector.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Counselling and Grievances handling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Liaison service with Government and Institutions.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Organising developmental services, training programmes, Seminars, Conference etc.,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Sponsoring study tours, in country and overseas delegations.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Conducting Exhibitions.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Formulating special programmes like Helpline Services, Promotional Campaigns, Interaction Sessions etc.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Initiating </a:t>
            </a:r>
            <a:r>
              <a:rPr lang="en-IN" altLang="en-US" sz="1900" b="1" dirty="0" err="1">
                <a:latin typeface="Times New Roman" pitchFamily="18" charset="0"/>
                <a:cs typeface="Times New Roman" pitchFamily="18" charset="0"/>
              </a:rPr>
              <a:t>Indl</a:t>
            </a: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. Business, Finance, Research and Management Development exercises.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Facilitating In-plant Training support to Worker, Supervisory &amp; Entrepreneurial Categories.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1900" b="1" dirty="0">
                <a:latin typeface="Times New Roman" pitchFamily="18" charset="0"/>
                <a:cs typeface="Times New Roman" pitchFamily="18" charset="0"/>
              </a:rPr>
              <a:t>Serving as representative of MSEs in the manufacturing Sector in several Policy making bodies and programme implementation agencies.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Cambria" pitchFamily="18" charset="0"/>
              </a:rPr>
              <a:t>PRESENT RANGE OF SERVICES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F2F8BEF-E70E-1C63-AE88-C6430D77F2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89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C3C07AE-3C64-F1B1-692D-37969DB01A6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C:\Users\admin\Desktop\KASSIA lOGO.jpg">
              <a:extLst>
                <a:ext uri="{FF2B5EF4-FFF2-40B4-BE49-F238E27FC236}">
                  <a16:creationId xmlns="" xmlns:a16="http://schemas.microsoft.com/office/drawing/2014/main" id="{091F65AA-1CC4-6642-F5E9-F708F8E73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rcRect l="25793" t="34524" r="65315" b="27616"/>
            <a:stretch>
              <a:fillRect/>
            </a:stretch>
          </p:blipFill>
          <p:spPr bwMode="auto">
            <a:xfrm>
              <a:off x="0" y="152400"/>
              <a:ext cx="3276600" cy="6563226"/>
            </a:xfrm>
            <a:prstGeom prst="rect">
              <a:avLst/>
            </a:prstGeom>
            <a:noFill/>
          </p:spPr>
        </p:pic>
        <p:pic>
          <p:nvPicPr>
            <p:cNvPr id="4" name="Picture 2" descr="Green wave abstract backgrounds for powerpoint templates Green wave abstract backgrounds for powerpoint templates">
              <a:extLst>
                <a:ext uri="{FF2B5EF4-FFF2-40B4-BE49-F238E27FC236}">
                  <a16:creationId xmlns="" xmlns:a16="http://schemas.microsoft.com/office/drawing/2014/main" id="{D0808F76-7914-C7CC-CCBC-66D92EE8A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BED"/>
                </a:clrFrom>
                <a:clrTo>
                  <a:srgbClr val="F5FBED">
                    <a:alpha val="0"/>
                  </a:srgbClr>
                </a:clrTo>
              </a:clrChange>
            </a:blip>
            <a:srcRect r="7843"/>
            <a:stretch>
              <a:fillRect/>
            </a:stretch>
          </p:blipFill>
          <p:spPr bwMode="auto">
            <a:xfrm>
              <a:off x="9829800" y="0"/>
              <a:ext cx="2362200" cy="6858000"/>
            </a:xfrm>
            <a:prstGeom prst="rect">
              <a:avLst/>
            </a:prstGeom>
            <a:noFill/>
          </p:spPr>
        </p:pic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55440" y="1029240"/>
            <a:ext cx="9993560" cy="5600160"/>
          </a:xfrm>
          <a:prstGeom prst="rect">
            <a:avLst/>
          </a:prstGeom>
        </p:spPr>
        <p:txBody>
          <a:bodyPr/>
          <a:lstStyle/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800" b="1" dirty="0">
                <a:latin typeface="Times New Roman" pitchFamily="18" charset="0"/>
                <a:cs typeface="Times New Roman" pitchFamily="18" charset="0"/>
              </a:rPr>
              <a:t>KASSIA Credit Co-operative Society</a:t>
            </a:r>
            <a:endParaRPr lang="en-IN" altLang="en-US" sz="1050" b="1" dirty="0">
              <a:latin typeface="Times New Roman" pitchFamily="18" charset="0"/>
              <a:cs typeface="Times New Roman" pitchFamily="18" charset="0"/>
            </a:endParaRPr>
          </a:p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800" b="1" dirty="0">
                <a:latin typeface="Times New Roman" pitchFamily="18" charset="0"/>
                <a:cs typeface="Times New Roman" pitchFamily="18" charset="0"/>
              </a:rPr>
              <a:t>www.kassia.org.in website</a:t>
            </a:r>
            <a:endParaRPr lang="en-IN" altLang="en-US" sz="1050" b="1" dirty="0">
              <a:latin typeface="Times New Roman" pitchFamily="18" charset="0"/>
              <a:cs typeface="Times New Roman" pitchFamily="18" charset="0"/>
            </a:endParaRPr>
          </a:p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IN" altLang="en-US" sz="2800" b="1" dirty="0">
                <a:latin typeface="Times New Roman" pitchFamily="18" charset="0"/>
                <a:cs typeface="Times New Roman" pitchFamily="18" charset="0"/>
              </a:rPr>
              <a:t>K.L. </a:t>
            </a:r>
            <a:r>
              <a:rPr lang="en-IN" altLang="en-US" sz="2800" b="1" dirty="0" err="1">
                <a:latin typeface="Times New Roman" pitchFamily="18" charset="0"/>
                <a:cs typeface="Times New Roman" pitchFamily="18" charset="0"/>
              </a:rPr>
              <a:t>Nanjappa</a:t>
            </a:r>
            <a:r>
              <a:rPr lang="en-IN" altLang="en-US" sz="2800" b="1" dirty="0">
                <a:latin typeface="Times New Roman" pitchFamily="18" charset="0"/>
                <a:cs typeface="Times New Roman" pitchFamily="18" charset="0"/>
              </a:rPr>
              <a:t> Foundation </a:t>
            </a:r>
            <a:endParaRPr lang="en-US" altLang="en-US" sz="2800" b="1" dirty="0">
              <a:latin typeface="Times New Roman" pitchFamily="18" charset="0"/>
              <a:cs typeface="Times New Roman" pitchFamily="18" charset="0"/>
            </a:endParaRPr>
          </a:p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KASSIA Centre of Excellence &amp; Innovation</a:t>
            </a:r>
          </a:p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KASSIA Help Desks – GST, Udyam Registration, KSPCB, ONDC, GEM &amp; SIDBI</a:t>
            </a:r>
          </a:p>
          <a:p>
            <a:pPr marL="396000" indent="-3429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KASSIA News YouTube channel</a:t>
            </a:r>
            <a:endParaRPr lang="en-I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54114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Cambria" pitchFamily="18" charset="0"/>
              </a:rPr>
              <a:t>KASSIA HAS CREATED THE FOLLOWING SPECIALIZED CENTRES OF SERVICES</a:t>
            </a:r>
            <a:endParaRPr lang="en-US" sz="2000" b="1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6"/>
          <a:stretch/>
        </p:blipFill>
        <p:spPr>
          <a:xfrm>
            <a:off x="119336" y="83096"/>
            <a:ext cx="1080120" cy="100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0FDB825-1825-E26E-8A3C-B343D518AE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89" y="83096"/>
            <a:ext cx="2011695" cy="1073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1200</Words>
  <Application>Microsoft Office PowerPoint</Application>
  <PresentationFormat>Widescreen</PresentationFormat>
  <Paragraphs>175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Calibri</vt:lpstr>
      <vt:lpstr>Cambria</vt:lpstr>
      <vt:lpstr>Roboto Slab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KASSIA CENTRE OF EXCELLENCE AND INNOVATION (K.C.O.E &amp; I)</vt:lpstr>
      <vt:lpstr>PROJECT HIGHLIGHTS</vt:lpstr>
      <vt:lpstr>CORE SUBJECTS OF LEARNING CENTRES</vt:lpstr>
      <vt:lpstr>INNOVATION ASSISTANCE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Manoj</cp:lastModifiedBy>
  <cp:revision>254</cp:revision>
  <dcterms:created xsi:type="dcterms:W3CDTF">2017-03-10T14:55:08Z</dcterms:created>
  <dcterms:modified xsi:type="dcterms:W3CDTF">2024-12-10T11:17:57Z</dcterms:modified>
</cp:coreProperties>
</file>